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1"/>
  </p:notesMasterIdLst>
  <p:sldIdLst>
    <p:sldId id="340" r:id="rId2"/>
    <p:sldId id="341" r:id="rId3"/>
    <p:sldId id="468" r:id="rId4"/>
    <p:sldId id="469" r:id="rId5"/>
    <p:sldId id="338" r:id="rId6"/>
    <p:sldId id="470" r:id="rId7"/>
    <p:sldId id="472" r:id="rId8"/>
    <p:sldId id="471" r:id="rId9"/>
    <p:sldId id="473" r:id="rId10"/>
    <p:sldId id="474" r:id="rId11"/>
    <p:sldId id="475" r:id="rId12"/>
    <p:sldId id="476" r:id="rId13"/>
    <p:sldId id="477" r:id="rId14"/>
    <p:sldId id="478" r:id="rId15"/>
    <p:sldId id="479" r:id="rId16"/>
    <p:sldId id="342" r:id="rId17"/>
    <p:sldId id="480" r:id="rId18"/>
    <p:sldId id="481" r:id="rId19"/>
    <p:sldId id="482" r:id="rId20"/>
    <p:sldId id="483" r:id="rId21"/>
    <p:sldId id="349" r:id="rId22"/>
    <p:sldId id="484" r:id="rId23"/>
    <p:sldId id="485" r:id="rId24"/>
    <p:sldId id="486" r:id="rId25"/>
    <p:sldId id="487" r:id="rId26"/>
    <p:sldId id="488" r:id="rId27"/>
    <p:sldId id="365" r:id="rId28"/>
    <p:sldId id="305" r:id="rId29"/>
    <p:sldId id="3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/>
    </p:cSldViewPr>
  </p:slideViewPr>
  <p:outlineViewPr>
    <p:cViewPr>
      <p:scale>
        <a:sx n="33" d="100"/>
        <a:sy n="33" d="100"/>
      </p:scale>
      <p:origin x="0" y="-24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30F1D-7023-498A-93D7-95556B24B461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F9CB56-817B-4D27-9808-58FB535E04F8}">
      <dgm:prSet/>
      <dgm:spPr/>
      <dgm:t>
        <a:bodyPr/>
        <a:lstStyle/>
        <a:p>
          <a:r>
            <a:rPr lang="en-US" dirty="0"/>
            <a:t>Major American PSYOPs (when you think of these things, remember at least 70% of the country thinks you are wearing a tinfoil hat for believing the truth) – Kennedy assassination, 9/11 false flag, COVID – all child’s play compared to… </a:t>
          </a:r>
        </a:p>
      </dgm:t>
    </dgm:pt>
    <dgm:pt modelId="{1035426A-16DD-4938-A555-8333B79CF5AB}" type="parTrans" cxnId="{75BBB46F-EA8D-4CC0-9516-76DD57F146F9}">
      <dgm:prSet/>
      <dgm:spPr/>
      <dgm:t>
        <a:bodyPr/>
        <a:lstStyle/>
        <a:p>
          <a:endParaRPr lang="en-US"/>
        </a:p>
      </dgm:t>
    </dgm:pt>
    <dgm:pt modelId="{88D2AAC9-A065-4295-A41E-8ED6B3B6ED71}" type="sibTrans" cxnId="{75BBB46F-EA8D-4CC0-9516-76DD57F146F9}">
      <dgm:prSet/>
      <dgm:spPr/>
      <dgm:t>
        <a:bodyPr/>
        <a:lstStyle/>
        <a:p>
          <a:endParaRPr lang="en-US"/>
        </a:p>
      </dgm:t>
    </dgm:pt>
    <dgm:pt modelId="{8EE75E98-4D09-48DF-860C-E2A19164DDF8}">
      <dgm:prSet/>
      <dgm:spPr/>
      <dgm:t>
        <a:bodyPr/>
        <a:lstStyle/>
        <a:p>
          <a:r>
            <a:rPr lang="en-US"/>
            <a:t>The American Dream (home of the free and land of the brave); The American Dream doesn’t need God – He is an afterthought; it was all a trap to deceive, preying on our selfishness, as you’ll soon find out.</a:t>
          </a:r>
        </a:p>
      </dgm:t>
    </dgm:pt>
    <dgm:pt modelId="{198424E9-57E1-4255-935D-DDDAB2601A4B}" type="parTrans" cxnId="{ED775D5F-222F-4BBC-99D6-3B007B9680DF}">
      <dgm:prSet/>
      <dgm:spPr/>
      <dgm:t>
        <a:bodyPr/>
        <a:lstStyle/>
        <a:p>
          <a:endParaRPr lang="en-US"/>
        </a:p>
      </dgm:t>
    </dgm:pt>
    <dgm:pt modelId="{6AFFCA91-3CC1-46E4-BD4F-A7475294B26B}" type="sibTrans" cxnId="{ED775D5F-222F-4BBC-99D6-3B007B9680DF}">
      <dgm:prSet/>
      <dgm:spPr/>
      <dgm:t>
        <a:bodyPr/>
        <a:lstStyle/>
        <a:p>
          <a:endParaRPr lang="en-US"/>
        </a:p>
      </dgm:t>
    </dgm:pt>
    <dgm:pt modelId="{1A098C3E-3990-4CC1-AB7B-4D98E2204F37}" type="pres">
      <dgm:prSet presAssocID="{DA830F1D-7023-498A-93D7-95556B24B461}" presName="diagram" presStyleCnt="0">
        <dgm:presLayoutVars>
          <dgm:dir/>
          <dgm:resizeHandles val="exact"/>
        </dgm:presLayoutVars>
      </dgm:prSet>
      <dgm:spPr/>
    </dgm:pt>
    <dgm:pt modelId="{990DD233-F205-4668-929C-5165AB0516AA}" type="pres">
      <dgm:prSet presAssocID="{2EF9CB56-817B-4D27-9808-58FB535E04F8}" presName="arrow" presStyleLbl="node1" presStyleIdx="0" presStyleCnt="2" custScaleX="207919">
        <dgm:presLayoutVars>
          <dgm:bulletEnabled val="1"/>
        </dgm:presLayoutVars>
      </dgm:prSet>
      <dgm:spPr/>
    </dgm:pt>
    <dgm:pt modelId="{C38A8D52-D752-4BB7-AFF6-A602C537B3C2}" type="pres">
      <dgm:prSet presAssocID="{8EE75E98-4D09-48DF-860C-E2A19164DDF8}" presName="arrow" presStyleLbl="node1" presStyleIdx="1" presStyleCnt="2" custScaleX="208130" custRadScaleRad="98795" custRadScaleInc="194">
        <dgm:presLayoutVars>
          <dgm:bulletEnabled val="1"/>
        </dgm:presLayoutVars>
      </dgm:prSet>
      <dgm:spPr/>
    </dgm:pt>
  </dgm:ptLst>
  <dgm:cxnLst>
    <dgm:cxn modelId="{052C5724-019D-4F30-B581-7DC3FAB97847}" type="presOf" srcId="{8EE75E98-4D09-48DF-860C-E2A19164DDF8}" destId="{C38A8D52-D752-4BB7-AFF6-A602C537B3C2}" srcOrd="0" destOrd="0" presId="urn:microsoft.com/office/officeart/2005/8/layout/arrow5"/>
    <dgm:cxn modelId="{F10DC75B-03C1-4046-80EC-CE1A79093A0E}" type="presOf" srcId="{2EF9CB56-817B-4D27-9808-58FB535E04F8}" destId="{990DD233-F205-4668-929C-5165AB0516AA}" srcOrd="0" destOrd="0" presId="urn:microsoft.com/office/officeart/2005/8/layout/arrow5"/>
    <dgm:cxn modelId="{ED775D5F-222F-4BBC-99D6-3B007B9680DF}" srcId="{DA830F1D-7023-498A-93D7-95556B24B461}" destId="{8EE75E98-4D09-48DF-860C-E2A19164DDF8}" srcOrd="1" destOrd="0" parTransId="{198424E9-57E1-4255-935D-DDDAB2601A4B}" sibTransId="{6AFFCA91-3CC1-46E4-BD4F-A7475294B26B}"/>
    <dgm:cxn modelId="{4D6B856E-CE97-483D-80F9-C933C26C9DDD}" type="presOf" srcId="{DA830F1D-7023-498A-93D7-95556B24B461}" destId="{1A098C3E-3990-4CC1-AB7B-4D98E2204F37}" srcOrd="0" destOrd="0" presId="urn:microsoft.com/office/officeart/2005/8/layout/arrow5"/>
    <dgm:cxn modelId="{75BBB46F-EA8D-4CC0-9516-76DD57F146F9}" srcId="{DA830F1D-7023-498A-93D7-95556B24B461}" destId="{2EF9CB56-817B-4D27-9808-58FB535E04F8}" srcOrd="0" destOrd="0" parTransId="{1035426A-16DD-4938-A555-8333B79CF5AB}" sibTransId="{88D2AAC9-A065-4295-A41E-8ED6B3B6ED71}"/>
    <dgm:cxn modelId="{CB0205AA-13A5-4B2C-AA63-6CA8963719F4}" type="presParOf" srcId="{1A098C3E-3990-4CC1-AB7B-4D98E2204F37}" destId="{990DD233-F205-4668-929C-5165AB0516AA}" srcOrd="0" destOrd="0" presId="urn:microsoft.com/office/officeart/2005/8/layout/arrow5"/>
    <dgm:cxn modelId="{E9A03421-26E7-48D0-867C-837F1E642780}" type="presParOf" srcId="{1A098C3E-3990-4CC1-AB7B-4D98E2204F37}" destId="{C38A8D52-D752-4BB7-AFF6-A602C537B3C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DD233-F205-4668-929C-5165AB0516AA}">
      <dsp:nvSpPr>
        <dsp:cNvPr id="0" name=""/>
        <dsp:cNvSpPr/>
      </dsp:nvSpPr>
      <dsp:spPr>
        <a:xfrm rot="16200000">
          <a:off x="-1442269" y="839700"/>
          <a:ext cx="5555466" cy="267193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Major American PSYOPs (when you think of these things, remember at least 70% of the country thinks you are wearing a tinfoil hat for believing the truth) – Kennedy assassination, 9/11 false flag, COVID – all child’s play compared to… </a:t>
          </a:r>
        </a:p>
      </dsp:txBody>
      <dsp:txXfrm rot="5400000">
        <a:off x="-505" y="786802"/>
        <a:ext cx="2204348" cy="2777733"/>
      </dsp:txXfrm>
    </dsp:sp>
    <dsp:sp modelId="{C38A8D52-D752-4BB7-AFF6-A602C537B3C2}">
      <dsp:nvSpPr>
        <dsp:cNvPr id="0" name=""/>
        <dsp:cNvSpPr/>
      </dsp:nvSpPr>
      <dsp:spPr>
        <a:xfrm rot="5400000">
          <a:off x="1424848" y="839700"/>
          <a:ext cx="5561103" cy="267193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 American Dream (home of the free and land of the brave); The American Dream doesn’t need God – He is an afterthought; it was all a trap to deceive, preying on our selfishness, as you’ll soon find out.</a:t>
          </a:r>
        </a:p>
      </dsp:txBody>
      <dsp:txXfrm rot="-5400000">
        <a:off x="3337020" y="785394"/>
        <a:ext cx="2204348" cy="2780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98B7A-55C1-43F6-A9B7-7777C87BE07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0E070-B240-463C-9580-A36D94ED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92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4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1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71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5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6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8" y="1752600"/>
            <a:ext cx="5532318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8" y="2666999"/>
            <a:ext cx="553231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5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6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4" y="6416676"/>
            <a:ext cx="2921716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6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4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86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4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6" y="425451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6" y="1949451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3" y="64166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4166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7" y="64166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7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6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11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hyperlink" Target="https://www.bitchute.com/video/s8LQZElrHtMl/" TargetMode="Externa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youtu.be/AO4n0eqSx84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GuPZ5nAFjVc?si=7i4r9jkskB_LFJEZ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ENxsLVR_Xs?feature=shared" TargetMode="External"/><Relationship Id="rId2" Type="http://schemas.openxmlformats.org/officeDocument/2006/relationships/hyperlink" Target="https://rumble.com/v3lgakw-is-mass-formation-whats-behind-the-covid-psyop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6efgURWz0E?si=djzpwkVmD6k6ocID" TargetMode="External"/><Relationship Id="rId2" Type="http://schemas.openxmlformats.org/officeDocument/2006/relationships/hyperlink" Target="https://youtu.be/GuPZ5nAFjVc?si=7i4r9jkskB_LFJEZ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news.com/2021/08/04/medical-errors-accidents-ongoing-preventable-health-threat/#:~:text=Injury%20or%20illness%20caused%20by,under%20wraps%20%E2%80%94%20and%20they%20ar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urworldindata.org/grapher/excess-mortality-p-scores-average-baseline?country=~USA" TargetMode="External"/><Relationship Id="rId4" Type="http://schemas.openxmlformats.org/officeDocument/2006/relationships/hyperlink" Target="https://www.israelnationalnews.com/news/31709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V-2zZa8MuA?si=-cSWMNl5w3S2sx9n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hyperlink" Target="https://twitter.com/jimmy_dore/status/1659970003557572610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rG38_53SEbU" TargetMode="External"/><Relationship Id="rId5" Type="http://schemas.openxmlformats.org/officeDocument/2006/relationships/hyperlink" Target="https://youtube.com/shorts/lkJxO3rjlSA?si=xdKUtzho-B0UxGuf" TargetMode="Externa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hyperlink" Target="https://www.youtube.com/watch?v=i0bpK9284Sk" TargetMode="External"/><Relationship Id="rId4" Type="http://schemas.openxmlformats.org/officeDocument/2006/relationships/hyperlink" Target="https://gregreese.substack.com/p/predictive-programming-and-the-ohio?utm_source=substack&amp;utm_medium=email#pla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brighteon.com/292311eb-e23b-4537-80be-b7064f48b26d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3ADA0-1486-700F-68CF-84215F963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Murder is the #1 Cause of Death in the U.S. – By Design</a:t>
            </a:r>
            <a:b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(People Are Too Expensive – Satan’s Big Lie)</a:t>
            </a:r>
            <a:b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E0C6A-4372-E050-1DAF-2647FCAEB9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kern="100" dirty="0">
                <a:solidFill>
                  <a:srgbClr val="00206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en-US" sz="4800" b="1" kern="100" dirty="0">
                <a:solidFill>
                  <a:srgbClr val="00206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The American Dream</a:t>
            </a:r>
            <a:endParaRPr lang="en-US" sz="4800" kern="100" dirty="0">
              <a:solidFill>
                <a:srgbClr val="00206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800" kern="100" dirty="0">
              <a:solidFill>
                <a:srgbClr val="00206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800" kern="100" dirty="0">
              <a:solidFill>
                <a:srgbClr val="00206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03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763DA8-CE3A-4B30-B2F5-0D128777F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B75A5A-FDA7-4C8E-BD65-8506C42AA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E6AFCAB-12BF-4A0B-B089-A794259D2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4E04D1-3ED2-AAA8-4121-838FE1DD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599"/>
            <a:ext cx="4191000" cy="2682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dirty="0">
                <a:effectLst/>
              </a:rPr>
              <a:t>What is the American Dream? 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FDA84-4C1E-F238-4D61-B821782CB4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728" y="2909455"/>
            <a:ext cx="4281202" cy="318654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defTabSz="914400">
              <a:lnSpc>
                <a:spcPct val="100000"/>
              </a:lnSpc>
              <a:buNone/>
            </a:pPr>
            <a:r>
              <a:rPr lang="en-US" sz="1800" dirty="0">
                <a:effectLst/>
              </a:rPr>
              <a:t>2.1 children 1.7 dogs (no cats), work hard, save money, retire early and relax, live a clean life, obeying laws and paying taxes, free health care at 65 - Where’s God?  Same choice as </a:t>
            </a:r>
            <a:r>
              <a:rPr lang="en-US" sz="1800" dirty="0"/>
              <a:t>in the garden.  </a:t>
            </a:r>
            <a:r>
              <a:rPr lang="en-US" sz="1800" dirty="0">
                <a:effectLst/>
              </a:rPr>
              <a:t>We can have it all, at the expense of God (who needs Him if you have everything), or have God and give up our ‘right’ to our own way.</a:t>
            </a:r>
          </a:p>
          <a:p>
            <a:pPr indent="-228600" defTabSz="914400">
              <a:lnSpc>
                <a:spcPct val="100000"/>
              </a:lnSpc>
            </a:pPr>
            <a:endParaRPr lang="en-US" sz="1800" dirty="0"/>
          </a:p>
          <a:p>
            <a:pPr marL="0" indent="0" defTabSz="914400">
              <a:lnSpc>
                <a:spcPct val="100000"/>
              </a:lnSpc>
              <a:buNone/>
            </a:pPr>
            <a:r>
              <a:rPr lang="en-US" sz="1800" b="1" dirty="0">
                <a:effectLst/>
              </a:rPr>
              <a:t>How did this happen?  By design…</a:t>
            </a:r>
            <a:endParaRPr lang="en-US" sz="1800" b="1" dirty="0"/>
          </a:p>
          <a:p>
            <a:pPr indent="-228600" defTabSz="914400">
              <a:lnSpc>
                <a:spcPct val="100000"/>
              </a:lnSpc>
            </a:pPr>
            <a:endParaRPr lang="en-US" sz="1500" dirty="0"/>
          </a:p>
        </p:txBody>
      </p:sp>
      <p:pic>
        <p:nvPicPr>
          <p:cNvPr id="5" name="Content Placeholder 4" descr="A group of skulls in front of a flag&#10;&#10;Description automatically generated">
            <a:extLst>
              <a:ext uri="{FF2B5EF4-FFF2-40B4-BE49-F238E27FC236}">
                <a16:creationId xmlns:a16="http://schemas.microsoft.com/office/drawing/2014/main" id="{0BCB2CE7-3D2F-EE73-FAA5-A8975E1592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147173"/>
            <a:ext cx="5881672" cy="4411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7261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86C62-CD9B-B746-F9D2-0C1853E13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chasing the American dream, we’ve been deceived</a:t>
            </a:r>
            <a:endParaRPr lang="en-US" sz="7200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A0E92-8489-73F3-5333-BFBD5F77B8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truth about our country? 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Paris Peace Treaty of 1783 ends the Revolutionary War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F9EBB-5F78-7007-A207-382CED704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4971" y="1825624"/>
            <a:ext cx="5488334" cy="466661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How did we get here?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1797 Treaty of Tripoli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3FA7A-7FD2-24A7-C278-2ACC8EB8A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1" y="3071844"/>
            <a:ext cx="6200380" cy="2202119"/>
          </a:xfrm>
          <a:prstGeom prst="rect">
            <a:avLst/>
          </a:prstGeom>
        </p:spPr>
      </p:pic>
      <p:pic>
        <p:nvPicPr>
          <p:cNvPr id="7" name="Picture 6" descr="A close up of a document&#10;&#10;Description automatically generated">
            <a:extLst>
              <a:ext uri="{FF2B5EF4-FFF2-40B4-BE49-F238E27FC236}">
                <a16:creationId xmlns:a16="http://schemas.microsoft.com/office/drawing/2014/main" id="{CECB11F8-0E0D-EC23-3CB6-08F9E2DDC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93" y="3080855"/>
            <a:ext cx="3967679" cy="3408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368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238B23-7848-4B0F-BFFC-7C0E6C305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77E703-46B3-4517-877D-764259CE5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F22691-4426-4E20-AA0B-79FA8FDF9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849C87-CF9B-0281-9524-159A94395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413250" cy="21753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700" i="1">
                <a:effectLst/>
              </a:rPr>
              <a:t>It is written in "The Elements of Ecclesiastical Law", no law exists in US without the pope's approval</a:t>
            </a:r>
            <a:endParaRPr lang="en-US" sz="3700" i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42F3C-A903-78D9-0D24-C492D9C4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838557"/>
            <a:ext cx="5412901" cy="34462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100000"/>
              </a:lnSpc>
              <a:buNone/>
            </a:pPr>
            <a:r>
              <a:rPr lang="en-US" sz="1500" dirty="0">
                <a:effectLst/>
              </a:rPr>
              <a:t>The United States gave up all rights, title, and interest. </a:t>
            </a:r>
            <a:r>
              <a:rPr lang="en-US" sz="1500" b="1" u="sng" dirty="0">
                <a:effectLst/>
              </a:rPr>
              <a:t>If you claim to be a U.S. Citizen by your own admission, you also have no rights, no title, and no interest</a:t>
            </a:r>
            <a:r>
              <a:rPr lang="en-US" sz="1500" dirty="0">
                <a:effectLst/>
              </a:rPr>
              <a:t>.</a:t>
            </a:r>
          </a:p>
          <a:p>
            <a:pPr marL="0" indent="-228600" defTabSz="914400">
              <a:lnSpc>
                <a:spcPct val="100000"/>
              </a:lnSpc>
            </a:pPr>
            <a:endParaRPr lang="en-US" sz="1500" dirty="0">
              <a:effectLst/>
            </a:endParaRPr>
          </a:p>
          <a:p>
            <a:pPr marL="0" indent="0" defTabSz="914400">
              <a:lnSpc>
                <a:spcPct val="100000"/>
              </a:lnSpc>
              <a:buNone/>
            </a:pPr>
            <a:r>
              <a:rPr lang="en-US" sz="1500" dirty="0">
                <a:effectLst/>
              </a:rPr>
              <a:t>“The United States of America by contract, gave up all right, title or interest in said property, without any conditions set forth;” [</a:t>
            </a:r>
            <a:r>
              <a:rPr lang="en-US" sz="1500" dirty="0" err="1">
                <a:effectLst/>
              </a:rPr>
              <a:t>Ensminger</a:t>
            </a:r>
            <a:r>
              <a:rPr lang="en-US" sz="1500" dirty="0">
                <a:effectLst/>
              </a:rPr>
              <a:t> Case 1995:  “This action was instigated to determine who has the highest title to property located in [Major and Grady] county, Oklahoma Territory state, of which the United States of America by contract, gave up all right, title or interest in said property, without any conditions set forth.”</a:t>
            </a:r>
          </a:p>
          <a:p>
            <a:pPr indent="-228600" defTabSz="914400">
              <a:lnSpc>
                <a:spcPct val="100000"/>
              </a:lnSpc>
            </a:pPr>
            <a:endParaRPr lang="en-US" sz="15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475E8B-9204-0538-7711-00F99682D1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338007" y="1769784"/>
            <a:ext cx="5583980" cy="287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30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97F7562-DBE2-4729-835D-1486BBB43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2627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CE0245F-7D4D-413E-940B-1D9D9A17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627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B11B77-16CE-4796-9677-F0ED67FCE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26510D-AF6F-45BA-9996-9EA0F149D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E04EA3F-927A-42F5-96EF-44DCE9786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BCE7B61-3602-119C-B7C4-FCB71B06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930" y="831328"/>
            <a:ext cx="4323376" cy="29126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4100" dirty="0">
                <a:effectLst/>
              </a:rPr>
              <a:t>“Voluntary” consent in the ‘land of the fee and home of the slave’ is an illusion…</a:t>
            </a:r>
            <a:br>
              <a:rPr lang="en-US" sz="4100" dirty="0">
                <a:effectLst/>
              </a:rPr>
            </a:br>
            <a:br>
              <a:rPr lang="en-US" sz="4100" dirty="0">
                <a:effectLst/>
              </a:rPr>
            </a:b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https://www.bitchute.com/video/s8LQZElrHtMl/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1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298627-E559-D2DE-E32D-A9E6EB070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913" y="307372"/>
            <a:ext cx="4323375" cy="2495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endParaRPr lang="en-US" sz="2200" i="1" dirty="0">
              <a:effectLst/>
            </a:endParaRPr>
          </a:p>
          <a:p>
            <a:pPr defTabSz="914400"/>
            <a:r>
              <a:rPr lang="en-US" sz="2200" i="1" dirty="0">
                <a:effectLst/>
              </a:rPr>
              <a:t>A coincidence that all three “cities” have a satanic monument?</a:t>
            </a:r>
            <a:br>
              <a:rPr lang="en-US" sz="2200" i="1" dirty="0">
                <a:effectLst/>
              </a:rPr>
            </a:br>
            <a:endParaRPr lang="en-US" sz="2200" i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C89AA1-D9BE-6BB1-F51C-98A2E1B1B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52070" y="2463690"/>
            <a:ext cx="6402214" cy="37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1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7624-9B77-D4A2-77F2-2A215406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We can’t be involuntary slaves!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B13AE-6B5F-4DC8-F8E6-9889CF676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14</a:t>
            </a:r>
            <a:r>
              <a:rPr lang="en-US" sz="2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Amendment made us all U.S. Citizens, so next they bankrupted the country, making us and our property collateral for the debt.</a:t>
            </a:r>
          </a:p>
          <a:p>
            <a:pPr marL="228597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Traficant speech to Congress March 17, 1993: </a:t>
            </a:r>
          </a:p>
          <a:p>
            <a:pPr marL="228597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https://youtu.be/AO4n0eqSx84</a:t>
            </a:r>
            <a:r>
              <a:rPr lang="en-US" sz="1800" u="none" strike="noStrike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they got us to comply with the scam voluntarily - birth certificate; use their fake currency; pay taxes; use their legal system.  We became slaves.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A141A-0FF2-40FC-B455-F33E5B397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43" y="2218938"/>
            <a:ext cx="4740108" cy="286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04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8BBD-273D-4E91-B4CE-BF75C997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get in trade?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4DA8D6-60D5-0949-7C17-536603384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9297" y="15070"/>
            <a:ext cx="6172200" cy="3339578"/>
          </a:xfrm>
        </p:spPr>
      </p:pic>
      <p:pic>
        <p:nvPicPr>
          <p:cNvPr id="1026" name="Picture 2" descr="What are dimes, nickels and pennies made of? - Quora">
            <a:extLst>
              <a:ext uri="{FF2B5EF4-FFF2-40B4-BE49-F238E27FC236}">
                <a16:creationId xmlns:a16="http://schemas.microsoft.com/office/drawing/2014/main" id="{96A32A97-0725-3B95-F34C-212B4904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8" y="2133601"/>
            <a:ext cx="4464535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50B808-2757-4CC2-7D68-BB4C832E5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84" y="4449619"/>
            <a:ext cx="4198881" cy="2316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E5555E-92B6-F5E8-505E-163C45708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061" y="3214254"/>
            <a:ext cx="8224671" cy="406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81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1104A-8BB6-E9D4-E961-D1414A2E45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949450"/>
            <a:ext cx="11274425" cy="419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Conclusion:  We’ve been lied to. The U.S. is a bankrupt corporation.  When we claim to be citizens of the U.S., we give up all rights to self and property. </a:t>
            </a:r>
            <a:r>
              <a:rPr lang="en-US" sz="3600" kern="1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pursuit of The American Dream resulted in slavery.</a:t>
            </a:r>
            <a:endParaRPr lang="en-US" sz="3600" kern="100" dirty="0">
              <a:solidFill>
                <a:srgbClr val="FF000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28597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don’t have to remain deceived. From ‘Fallen Angels are in Control of American’: </a:t>
            </a:r>
          </a:p>
          <a:p>
            <a:pPr marL="228597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https://youtu.be/GuPZ5nAFjVc?si=7i4r9jkskB_LFJEZ</a:t>
            </a:r>
            <a:endParaRPr lang="en-US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600" kern="100" dirty="0">
              <a:solidFill>
                <a:srgbClr val="FF000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000" kern="100" dirty="0">
              <a:solidFill>
                <a:srgbClr val="FF000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600" kern="100" dirty="0">
              <a:solidFill>
                <a:srgbClr val="FF000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448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Rectangle 208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082" name="Picture 208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2083" name="Rectangle 2082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84" name="Rectangle 2083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050" name="Picture 2" descr="not today satan text">
            <a:extLst>
              <a:ext uri="{FF2B5EF4-FFF2-40B4-BE49-F238E27FC236}">
                <a16:creationId xmlns:a16="http://schemas.microsoft.com/office/drawing/2014/main" id="{7CA5C069-8114-57D0-0E26-FCC62F40A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9" b="29111"/>
          <a:stretch/>
        </p:blipFill>
        <p:spPr bwMode="auto">
          <a:xfrm>
            <a:off x="3048" y="10"/>
            <a:ext cx="12188952" cy="68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B9632603-447F-4389-863D-9820DB991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2079" name="Picture 2078">
              <a:extLst>
                <a:ext uri="{FF2B5EF4-FFF2-40B4-BE49-F238E27FC236}">
                  <a16:creationId xmlns:a16="http://schemas.microsoft.com/office/drawing/2014/main" id="{354F4BB5-9639-4525-A748-2B2D8FDB1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2080" name="Picture 2079">
              <a:extLst>
                <a:ext uri="{FF2B5EF4-FFF2-40B4-BE49-F238E27FC236}">
                  <a16:creationId xmlns:a16="http://schemas.microsoft.com/office/drawing/2014/main" id="{4D9AF55E-83EF-4A42-A236-590299A7B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2A96485-61EE-57C2-18AC-B1498CE6DB1A}"/>
              </a:ext>
            </a:extLst>
          </p:cNvPr>
          <p:cNvSpPr txBox="1"/>
          <p:nvPr/>
        </p:nvSpPr>
        <p:spPr>
          <a:xfrm>
            <a:off x="996275" y="744909"/>
            <a:ext cx="10190071" cy="45198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endParaRPr lang="en-US" sz="5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endParaRPr lang="en-US" sz="5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endParaRPr lang="en-US" sz="5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endParaRPr lang="en-US" sz="5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sz="84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We’re being played in the ultimate esoteric Hegelian Dialectic</a:t>
            </a:r>
          </a:p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sz="5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Planet YES!    People NO!</a:t>
            </a:r>
          </a:p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endParaRPr lang="en-US" sz="5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R="0" algn="ctr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</a:pPr>
            <a:endParaRPr lang="en-US" sz="5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9176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38DFD8-B3A2-49AC-4773-6726CDE8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 game: Zombies Pursue Fake Money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51AE0-D0B9-385F-D5F4-A97DC1E43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845" y="2864255"/>
            <a:ext cx="4750754" cy="3312708"/>
          </a:xfrm>
        </p:spPr>
        <p:txBody>
          <a:bodyPr/>
          <a:lstStyle/>
          <a:p>
            <a:pPr marL="0" indent="0">
              <a:buNone/>
            </a:pPr>
            <a:r>
              <a:rPr lang="en-US" sz="2000" kern="100" dirty="0"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God is out of the picture, the State steps in; the State works for the Globalists and the Globalists work for Satan, essentially creating zombie-like slaves – even a genius can see it…</a:t>
            </a:r>
          </a:p>
          <a:p>
            <a:pPr marL="0" indent="0">
              <a:buNone/>
            </a:pP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https://rumble.com/v3lgakw-is-mass-formation-whats-behind-the-covid-psyop.html</a:t>
            </a:r>
            <a:endParaRPr lang="en-US" sz="12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64E50F-FDD5-C634-8F32-D9D3CB9DF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325" y="1825625"/>
            <a:ext cx="5561106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kern="100" dirty="0"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the State afford to carry out this trade?  Fake money; the Globalists have all the real money!</a:t>
            </a:r>
          </a:p>
          <a:p>
            <a:pPr marL="0" indent="0">
              <a:buNone/>
            </a:pP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https://youtu.be/pENxsLVR_Xs?feature=shared</a:t>
            </a:r>
            <a:endParaRPr lang="en-US" sz="1800" dirty="0"/>
          </a:p>
        </p:txBody>
      </p:sp>
      <p:pic>
        <p:nvPicPr>
          <p:cNvPr id="3074" name="Picture 2" descr="Zombies (Plants vs. Zombies) | Deadliest Fiction Wiki | Fandom">
            <a:extLst>
              <a:ext uri="{FF2B5EF4-FFF2-40B4-BE49-F238E27FC236}">
                <a16:creationId xmlns:a16="http://schemas.microsoft.com/office/drawing/2014/main" id="{9007710D-D690-45E9-A082-C895AE6FE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902" y="3264082"/>
            <a:ext cx="1818527" cy="29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idden Secrets of the One Dollar Bill">
            <a:extLst>
              <a:ext uri="{FF2B5EF4-FFF2-40B4-BE49-F238E27FC236}">
                <a16:creationId xmlns:a16="http://schemas.microsoft.com/office/drawing/2014/main" id="{D67A4D4B-E647-2985-7A6F-7BD54FF41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37" y="3399220"/>
            <a:ext cx="2784597" cy="18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990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2F1F-39BF-AFE7-D69D-6839A1B4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73109"/>
            <a:ext cx="10895106" cy="1325563"/>
          </a:xfrm>
        </p:spPr>
        <p:txBody>
          <a:bodyPr>
            <a:normAutofit fontScale="90000"/>
          </a:bodyPr>
          <a:lstStyle/>
          <a:p>
            <a:r>
              <a:rPr lang="en-US" sz="24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</a:t>
            </a:r>
            <a:r>
              <a:rPr lang="en-US" sz="2400" b="1" i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voluntarily submitted</a:t>
            </a:r>
            <a:r>
              <a:rPr lang="en-US" sz="24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the anti-Christ system believing the false prophet system would protect us – the ultimate replacement of God – NO MORE!  Know the enemy.</a:t>
            </a:r>
            <a:br>
              <a:rPr lang="en-US" sz="24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https://youtu.be/GuPZ5nAFjVc?si=7i4r9jkskB_LFJEZ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E10C5-09C6-1B3D-6F69-43F7B2C2A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4" y="1825624"/>
            <a:ext cx="5713505" cy="4915351"/>
          </a:xfrm>
        </p:spPr>
        <p:txBody>
          <a:bodyPr/>
          <a:lstStyle/>
          <a:p>
            <a:pPr marL="0" indent="0">
              <a:buNone/>
            </a:pP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Satan’s tacit approval method </a:t>
            </a:r>
          </a:p>
          <a:p>
            <a:pPr marL="457205" lvl="1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Satan exposes the evil, not only for our approval, but to keep us from looking at the real agenda – the seemingly lesser lie, but the more deceptive lie – as discussed in Parts 4 and 5 on dialectics – he was the first to employ propaganda and was the first magician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F088C-EBA0-DA60-5D46-05F0804A91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weapons does Satan use to deceive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 </a:t>
            </a:r>
          </a:p>
          <a:p>
            <a:pPr marL="457205" lvl="1" indent="0">
              <a:buNone/>
            </a:pP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https://youtu.be/26efgURWz0E?si=djzpwkVmD6k6ocID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Coach Dave – lies, deception, and fear, oh my </a:t>
            </a:r>
            <a:endParaRPr lang="en-US" u="sng" dirty="0"/>
          </a:p>
        </p:txBody>
      </p:sp>
      <p:pic>
        <p:nvPicPr>
          <p:cNvPr id="4098" name="Picture 2" descr="50,525 Magician Stock Photos - Free &amp; Royalty-Free Stock ...">
            <a:extLst>
              <a:ext uri="{FF2B5EF4-FFF2-40B4-BE49-F238E27FC236}">
                <a16:creationId xmlns:a16="http://schemas.microsoft.com/office/drawing/2014/main" id="{B1A9026F-D36E-1DA3-6243-E2F02620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17" y="3856534"/>
            <a:ext cx="2472509" cy="16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y no attention to the man behind the curtain – JaeRan Kim">
            <a:extLst>
              <a:ext uri="{FF2B5EF4-FFF2-40B4-BE49-F238E27FC236}">
                <a16:creationId xmlns:a16="http://schemas.microsoft.com/office/drawing/2014/main" id="{DFB98B04-B8C1-5FCC-01FB-F1874613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22" y="3415732"/>
            <a:ext cx="3915684" cy="260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40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B2F707-EF35-4955-8439-F76145F3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76813-4CEE-408B-852D-3E51E30B1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B7A67-DA0D-20D8-7C65-A63B19D20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0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5992E-F940-2DCB-5B8E-5FA88B5B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Facts: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03C46-4D6F-69DF-CFEA-025E98EBA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85725"/>
            <a:ext cx="8506277" cy="6648449"/>
          </a:xfrm>
        </p:spPr>
        <p:txBody>
          <a:bodyPr anchor="ctr">
            <a:norm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u="sng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 facts – pre-COVID</a:t>
            </a:r>
            <a:endParaRPr lang="en-US" sz="2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deaths:  700K heart disease; 600K cancer; 400K medical “malpractice” (3</a:t>
            </a:r>
            <a:r>
              <a:rPr lang="en-US" sz="2000" kern="100" baseline="30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leading cause of death)</a:t>
            </a:r>
          </a:p>
          <a:p>
            <a:pPr marL="228597" marR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500" u="sng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https://www.statnews.com/2021/08/04/medical-errors-accidents-ongoing-preventable-health-threat/#:~:text=Injury%20or%20illness%20caused%20by,under%20wraps%20%E2%80%94%20and%20they%20are</a:t>
            </a:r>
            <a:endParaRPr lang="en-US" sz="1500" u="sng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597" marR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5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u="sng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facts – COVID Era and Post COVID</a:t>
            </a:r>
            <a:endParaRPr lang="en-US" sz="2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cause mortality increase of 24% in vaccinated</a:t>
            </a:r>
          </a:p>
          <a:p>
            <a:pPr marL="228597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https://www.israelnationalnews.com/news/317091</a:t>
            </a:r>
            <a:endParaRPr lang="en-US" sz="1500" u="sng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597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5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cause mortality </a:t>
            </a:r>
            <a:r>
              <a:rPr lang="en-US" sz="2000" u="sng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cumulative</a:t>
            </a:r>
            <a:r>
              <a:rPr lang="en-US" sz="2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increase since January 2020 – weekly graph</a:t>
            </a:r>
          </a:p>
          <a:p>
            <a:pPr marL="228597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https://ourworldindata.org/grapher/cumulative-excess-mortality-p-scores-projected-baseline?tab=chart&amp;facet=none&amp;country=~USA</a:t>
            </a:r>
          </a:p>
          <a:p>
            <a:pPr>
              <a:lnSpc>
                <a:spcPct val="100000"/>
              </a:lnSpc>
            </a:pPr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72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131" name="Picture 5130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133" name="Rectangle 5132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37" name="Group 5136">
            <a:extLst>
              <a:ext uri="{FF2B5EF4-FFF2-40B4-BE49-F238E27FC236}">
                <a16:creationId xmlns:a16="http://schemas.microsoft.com/office/drawing/2014/main" id="{3489A2D2-B3AA-488C-B20E-15DBB975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94385" y="0"/>
            <a:ext cx="3997615" cy="6816079"/>
            <a:chOff x="8059620" y="41922"/>
            <a:chExt cx="3997615" cy="6816077"/>
          </a:xfrm>
        </p:grpSpPr>
        <p:pic>
          <p:nvPicPr>
            <p:cNvPr id="5138" name="Picture 5137">
              <a:extLst>
                <a:ext uri="{FF2B5EF4-FFF2-40B4-BE49-F238E27FC236}">
                  <a16:creationId xmlns:a16="http://schemas.microsoft.com/office/drawing/2014/main" id="{7C8EAD1A-FDD8-42C1-BC99-CCB0CC62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5139" name="Picture 5138">
              <a:extLst>
                <a:ext uri="{FF2B5EF4-FFF2-40B4-BE49-F238E27FC236}">
                  <a16:creationId xmlns:a16="http://schemas.microsoft.com/office/drawing/2014/main" id="{E897C8CE-9AE7-4BB3-B76A-13264EA74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04F1B8-3BC8-E3F4-806D-8FF0E879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10606072" cy="19008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100"/>
              <a:t>It is easier to fool someone than convince them that they have been fooled – Mark Twain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13809-59C3-C976-D1A6-CF5086CBB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0802"/>
            <a:ext cx="4647901" cy="342381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100000"/>
              </a:lnSpc>
              <a:buNone/>
            </a:pPr>
            <a:r>
              <a:rPr lang="en-US" sz="1800" dirty="0"/>
              <a:t>W</a:t>
            </a:r>
            <a:r>
              <a:rPr lang="en-US" sz="1800" dirty="0">
                <a:effectLst/>
              </a:rPr>
              <a:t>hile we fool ourselves trying to be like God; He gave us the answer before we </a:t>
            </a:r>
            <a:r>
              <a:rPr lang="en-US" sz="1800" dirty="0"/>
              <a:t>would listen</a:t>
            </a:r>
            <a:r>
              <a:rPr lang="en-US" sz="1800" dirty="0">
                <a:effectLst/>
              </a:rPr>
              <a:t>:  </a:t>
            </a:r>
          </a:p>
          <a:p>
            <a:pPr marL="0" indent="0" defTabSz="914400">
              <a:lnSpc>
                <a:spcPct val="100000"/>
              </a:lnSpc>
              <a:buNone/>
            </a:pPr>
            <a:r>
              <a:rPr lang="en-US" sz="1800" dirty="0">
                <a:effectLst/>
              </a:rPr>
              <a:t>Philippians 2:5-7: Have this mind among yourselves, which is yours in Christ Jesus, who, though He was in the form of God, did not count equality with God a thing to be grasped,</a:t>
            </a:r>
            <a:r>
              <a:rPr lang="en-US" sz="1800" baseline="30000" dirty="0">
                <a:effectLst/>
              </a:rPr>
              <a:t> </a:t>
            </a:r>
            <a:r>
              <a:rPr lang="en-US" sz="1800" b="1" baseline="30000" dirty="0">
                <a:effectLst/>
              </a:rPr>
              <a:t> </a:t>
            </a:r>
            <a:r>
              <a:rPr lang="en-US" sz="1800" dirty="0">
                <a:effectLst/>
              </a:rPr>
              <a:t>but emptied himself, by taking the form of a servant,</a:t>
            </a:r>
            <a:r>
              <a:rPr lang="en-US" sz="1800" baseline="30000" dirty="0">
                <a:effectLst/>
              </a:rPr>
              <a:t> </a:t>
            </a:r>
            <a:r>
              <a:rPr lang="en-US" sz="1800" dirty="0">
                <a:effectLst/>
              </a:rPr>
              <a:t>being born in the likeness of men – Jesus showed our defense is by submitting to the Father </a:t>
            </a:r>
          </a:p>
          <a:p>
            <a:pPr indent="-228600" defTabSz="914400"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5124" name="Picture 4" descr="religious: bible scripture god is love with stained glass heart - god stock pictures, royalty-free photos &amp; images">
            <a:extLst>
              <a:ext uri="{FF2B5EF4-FFF2-40B4-BE49-F238E27FC236}">
                <a16:creationId xmlns:a16="http://schemas.microsoft.com/office/drawing/2014/main" id="{B565C3D9-F03C-D80E-A36D-904FE4007F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" b="-2"/>
          <a:stretch/>
        </p:blipFill>
        <p:spPr bwMode="auto">
          <a:xfrm>
            <a:off x="6626806" y="2590801"/>
            <a:ext cx="4817466" cy="34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694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1104A-8BB6-E9D4-E961-D1414A2E45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57944"/>
            <a:ext cx="11274425" cy="5187270"/>
          </a:xfrm>
        </p:spPr>
        <p:txBody>
          <a:bodyPr>
            <a:normAutofit fontScale="77500" lnSpcReduction="20000"/>
          </a:bodyPr>
          <a:lstStyle/>
          <a:p>
            <a:pPr marL="228597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Conclusion:  The entire beast system is designed to capture souls, with temptations that result in bondage.  Satan created an elaborate system, filled with temptations and bondage, so we conclude: “God cannot be trusted.”  Exodus 6:6 – 9: </a:t>
            </a:r>
            <a:r>
              <a:rPr lang="en-US" sz="2600" b="1" kern="100" baseline="300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6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“Therefore, say to the Israelites: ‘I am the Lord, and I will bring you out from under the yoke of the Egyptians. I will free you from being slaves to them, and I will redeem you with an outstretched arm and with mighty acts of judgment. </a:t>
            </a:r>
            <a:r>
              <a:rPr lang="en-US" sz="2600" b="1" kern="100" baseline="300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will take you as my own people, and I will be your God. Then you will know that I am the Lord your God, who brought you out from under the yoke of the Egyptians. </a:t>
            </a:r>
            <a:r>
              <a:rPr lang="en-US" sz="2600" b="1" kern="100" baseline="300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 will bring you to the land I swore with uplifted hand to give to Abraham, to Isaac and to Jacob. I will give it to you as a possession. I am the Lord.’”  </a:t>
            </a:r>
            <a:r>
              <a:rPr lang="en-US" sz="2600" kern="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Moses reported this to the Israelites, but they did not listen to him because of their discouragement and harsh labor.</a:t>
            </a:r>
          </a:p>
          <a:p>
            <a:pPr marL="228597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597" marR="0" indent="0">
              <a:buNone/>
            </a:pPr>
            <a:r>
              <a:rPr lang="en-US" sz="26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</a:rPr>
              <a:t>What is going on?</a:t>
            </a:r>
            <a:r>
              <a:rPr lang="en-US" sz="26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If we know who we are, and the power we have, we will stop Satan in his tracks, just like Jesus did:</a:t>
            </a:r>
            <a:r>
              <a:rPr lang="en-US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15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https://youtu.be/FV-2zZa8MuA?si=-cSWMNl5w3S2sx9n</a:t>
            </a:r>
            <a:endParaRPr lang="en-US" sz="1500" u="sng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28597" marR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597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6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why this series is called:  Medical Murder is the #1 Cause of Death in the U.S. – </a:t>
            </a:r>
            <a:r>
              <a:rPr lang="en-US" sz="2600" b="1" u="sng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DESIGN</a:t>
            </a:r>
            <a:r>
              <a:rPr lang="en-US" sz="26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endParaRPr lang="en-US" sz="3200" kern="100" dirty="0">
              <a:solidFill>
                <a:srgbClr val="FF000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611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5001F7-3F8F-4035-8348-1B9798C7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5236971" cy="6858000"/>
            <a:chOff x="20829" y="1"/>
            <a:chExt cx="5236971" cy="68579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A49B481-5581-4AF6-AFFC-BB62F86A3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A289CF0-18E2-49F0-8C1F-511C4BA48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DADC141-2CF4-4D22-BFEF-05FB358E4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3A66C0-8F79-4D55-8A61-9E980D5FE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1329B-F3F4-6A4C-7E81-7C7A4B6E9B0B}"/>
              </a:ext>
            </a:extLst>
          </p:cNvPr>
          <p:cNvSpPr txBox="1"/>
          <p:nvPr/>
        </p:nvSpPr>
        <p:spPr>
          <a:xfrm>
            <a:off x="1143000" y="2255520"/>
            <a:ext cx="5410200" cy="353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sz="3200" b="1" dirty="0">
                <a:effectLst/>
              </a:rPr>
              <a:t>Practical traps - other tools preying on our lack of pursuit of real knowledge/wisdom</a:t>
            </a:r>
          </a:p>
        </p:txBody>
      </p:sp>
      <p:pic>
        <p:nvPicPr>
          <p:cNvPr id="7" name="Graphic 6" descr="Education">
            <a:extLst>
              <a:ext uri="{FF2B5EF4-FFF2-40B4-BE49-F238E27FC236}">
                <a16:creationId xmlns:a16="http://schemas.microsoft.com/office/drawing/2014/main" id="{5E0ECABD-BA4B-B5CA-BFED-9C69B47F2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0400" y="1324187"/>
            <a:ext cx="4209625" cy="42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97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5001F7-3F8F-4035-8348-1B9798C7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5236971" cy="6858000"/>
            <a:chOff x="20829" y="1"/>
            <a:chExt cx="5236971" cy="685799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A49B481-5581-4AF6-AFFC-BB62F86A3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A289CF0-18E2-49F0-8C1F-511C4BA48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DADC141-2CF4-4D22-BFEF-05FB358E4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A66C0-8F79-4D55-8A61-9E980D5FE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F4941-2629-4416-E5CD-1DD3B043C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66800"/>
            <a:ext cx="5410200" cy="199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/>
              <a:t>Review…</a:t>
            </a:r>
            <a:r>
              <a:rPr lang="en-US" sz="3600">
                <a:effectLst/>
              </a:rPr>
              <a:t>Satan’s use of government puppets</a:t>
            </a:r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EDAE1-2773-8610-C16B-C2102D17F7B6}"/>
              </a:ext>
            </a:extLst>
          </p:cNvPr>
          <p:cNvSpPr txBox="1"/>
          <p:nvPr/>
        </p:nvSpPr>
        <p:spPr>
          <a:xfrm>
            <a:off x="1143000" y="3200400"/>
            <a:ext cx="54102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600" b="1" u="sng" dirty="0">
                <a:effectLst/>
              </a:rPr>
              <a:t>Projecting sin </a:t>
            </a:r>
            <a:r>
              <a:rPr lang="en-US" sz="1300" dirty="0">
                <a:effectLst/>
              </a:rPr>
              <a:t>– discussed in Where:  Mystery Babylon segment</a:t>
            </a:r>
          </a:p>
          <a:p>
            <a:pPr marL="228600" marR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endParaRPr lang="en-US" sz="1300" u="sng" dirty="0"/>
          </a:p>
          <a:p>
            <a:pPr marL="228600" marR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600" b="1" u="sng" dirty="0">
                <a:effectLst/>
              </a:rPr>
              <a:t>Legalized propaganda </a:t>
            </a:r>
            <a:r>
              <a:rPr lang="en-US" sz="1300" dirty="0">
                <a:effectLst/>
              </a:rPr>
              <a:t>- Dore question clip with propaganda</a:t>
            </a:r>
          </a:p>
          <a:p>
            <a:pPr marL="228600" marR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100" u="sng" dirty="0">
                <a:effectLst/>
                <a:hlinkClick r:id="rId4"/>
              </a:rPr>
              <a:t>https://twitter.com/jimmy_dore/status/1659970003557572610</a:t>
            </a:r>
            <a:endParaRPr lang="en-US" sz="1300" u="sng" dirty="0">
              <a:effectLst/>
            </a:endParaRPr>
          </a:p>
          <a:p>
            <a:pPr marL="228600">
              <a:spcAft>
                <a:spcPts val="600"/>
              </a:spcAft>
              <a:buClr>
                <a:schemeClr val="accent1"/>
              </a:buClr>
            </a:pPr>
            <a:endParaRPr lang="en-US" sz="1300" u="sng" dirty="0"/>
          </a:p>
          <a:p>
            <a:pPr marL="228600">
              <a:spcAft>
                <a:spcPts val="600"/>
              </a:spcAft>
              <a:buClr>
                <a:schemeClr val="accent1"/>
              </a:buClr>
            </a:pPr>
            <a:r>
              <a:rPr lang="en-US" sz="1600" b="1" u="sng" dirty="0"/>
              <a:t>Use of dialectics in all four areas </a:t>
            </a:r>
            <a:r>
              <a:rPr lang="en-US" sz="1300" dirty="0"/>
              <a:t>– covered in When:  What began in the garden… segment</a:t>
            </a:r>
          </a:p>
          <a:p>
            <a:pPr marL="457200" marR="0" indent="-2286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300" u="sng" dirty="0"/>
          </a:p>
        </p:txBody>
      </p:sp>
      <p:pic>
        <p:nvPicPr>
          <p:cNvPr id="8" name="Graphic 7" descr="Joker Hat">
            <a:extLst>
              <a:ext uri="{FF2B5EF4-FFF2-40B4-BE49-F238E27FC236}">
                <a16:creationId xmlns:a16="http://schemas.microsoft.com/office/drawing/2014/main" id="{44362065-6878-4F8A-44A2-CBA3D10F7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10400" y="1324187"/>
            <a:ext cx="4209625" cy="42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B335A1-0110-4D6F-BC0E-DCDCB4320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05D9A1-5C36-49D4-8D83-8782DE1E1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2C8D16-C3E9-4377-B192-9F3B9A867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C5D13C9-62E2-546C-A5E6-4045DA02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391" y="381000"/>
            <a:ext cx="10003218" cy="2057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dirty="0">
                <a:effectLst/>
              </a:rPr>
              <a:t>More tricks in the playbook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F7545-8BE5-BF23-DE5A-E18273CA7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572" y="2278853"/>
            <a:ext cx="4680581" cy="3662363"/>
          </a:xfrm>
        </p:spPr>
        <p:txBody>
          <a:bodyPr/>
          <a:lstStyle/>
          <a:p>
            <a:pPr marL="0" indent="0" defTabSz="768105">
              <a:spcBef>
                <a:spcPts val="840"/>
              </a:spcBef>
              <a:buNone/>
            </a:pPr>
            <a:r>
              <a:rPr lang="en-US" sz="1512" b="1" kern="1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Promoting democracy preys on laziness </a:t>
            </a:r>
            <a:r>
              <a:rPr lang="en-US" sz="1512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– “if its free it’s for me” – democracy is what they want!</a:t>
            </a:r>
          </a:p>
          <a:p>
            <a:pPr marL="576069" indent="0" defTabSz="768105">
              <a:spcBef>
                <a:spcPts val="0"/>
              </a:spcBef>
              <a:buNone/>
            </a:pPr>
            <a:r>
              <a:rPr lang="en-US" sz="1512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This clip has it all:  democracy, less evil politician, sucking us into the free speech dialectic</a:t>
            </a:r>
          </a:p>
          <a:p>
            <a:pPr marL="768105" lvl="2" indent="0" defTabSz="768105">
              <a:spcBef>
                <a:spcPts val="420"/>
              </a:spcBef>
              <a:buNone/>
            </a:pPr>
            <a:r>
              <a:rPr lang="en-US" sz="840" u="sng" kern="1200" dirty="0">
                <a:solidFill>
                  <a:srgbClr val="0563C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  <a:hlinkClick r:id="rId5"/>
              </a:rPr>
              <a:t>https://youtube.com/shorts/lkJxO3rjlSA?si=xdKUtzho-B0UxGuf</a:t>
            </a:r>
            <a:r>
              <a:rPr lang="en-US" sz="840" kern="1200" dirty="0">
                <a:solidFill>
                  <a:srgbClr val="0563C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9B203-596F-B008-4E56-84C38953E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2586" y="2287674"/>
            <a:ext cx="4680581" cy="3662363"/>
          </a:xfrm>
        </p:spPr>
        <p:txBody>
          <a:bodyPr/>
          <a:lstStyle/>
          <a:p>
            <a:pPr marL="0" indent="0" defTabSz="768105">
              <a:spcBef>
                <a:spcPts val="840"/>
              </a:spcBef>
              <a:buNone/>
            </a:pPr>
            <a:r>
              <a:rPr lang="en-US" sz="1512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Amnesty play </a:t>
            </a:r>
            <a:r>
              <a:rPr lang="en-US" sz="1512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shows levels of propaganda – current amnesty play “we made a mistake” – only 5% of the batches were bad!</a:t>
            </a:r>
          </a:p>
          <a:p>
            <a:pPr marL="768105" lvl="2" indent="0" defTabSz="768105">
              <a:spcBef>
                <a:spcPts val="420"/>
              </a:spcBef>
              <a:buNone/>
            </a:pPr>
            <a:r>
              <a:rPr lang="en-US" sz="840" u="sng" kern="1200" dirty="0">
                <a:solidFill>
                  <a:srgbClr val="0563C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  <a:hlinkClick r:id="rId6"/>
              </a:rPr>
              <a:t>https://www.youtube.com/watch?v=rG38_53SEbU</a:t>
            </a:r>
            <a:endParaRPr lang="en-US" dirty="0"/>
          </a:p>
        </p:txBody>
      </p:sp>
      <p:pic>
        <p:nvPicPr>
          <p:cNvPr id="6146" name="Picture 2" descr="A Unique Database Charts Latin America's Deepening Democracy ...">
            <a:extLst>
              <a:ext uri="{FF2B5EF4-FFF2-40B4-BE49-F238E27FC236}">
                <a16:creationId xmlns:a16="http://schemas.microsoft.com/office/drawing/2014/main" id="{BD3C25E6-E545-26AB-D67C-EADC0C228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88" y="3750468"/>
            <a:ext cx="3618177" cy="190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AST FACTS: What is amnesty?">
            <a:extLst>
              <a:ext uri="{FF2B5EF4-FFF2-40B4-BE49-F238E27FC236}">
                <a16:creationId xmlns:a16="http://schemas.microsoft.com/office/drawing/2014/main" id="{8609EC4C-286D-A460-0D13-4BC2C8DD0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03" y="3731341"/>
            <a:ext cx="3427553" cy="19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222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82CC-0471-D923-EB10-07767966F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more…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5870E-2F6B-425B-93F7-EEFC586AC6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Normalizing behavior – child heart attacks; SADS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normalization of medical killing poses a threat to the poor, disabled, and other vulnerable members of society.”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Get Hollywood involved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C1C84-F196-89D4-AED8-0FF42CC62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23" y="4001295"/>
            <a:ext cx="3747546" cy="2500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FAB488-D8FF-71E2-5D79-75D4280D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091" y="2856706"/>
            <a:ext cx="2795771" cy="714591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2569C89-D10C-25BB-4249-F2796C683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399" y="1825624"/>
            <a:ext cx="5561106" cy="4351338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esensitize us through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predictive programming</a:t>
            </a:r>
          </a:p>
          <a:p>
            <a:pPr marL="685797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https://gregreese.substack.com/p/predictive-programming-and-the-ohio?utm_source=substack&amp;utm_medium=email#play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797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example – smart mark</a:t>
            </a:r>
          </a:p>
          <a:p>
            <a:pPr marL="685797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https://www.youtube.com/watch?v=i0bpK9284Sk</a:t>
            </a:r>
            <a:endParaRPr lang="en-US" dirty="0"/>
          </a:p>
        </p:txBody>
      </p:sp>
      <p:pic>
        <p:nvPicPr>
          <p:cNvPr id="7170" name="Picture 2" descr="LIVING WITH A CHIP IN THE HEAD | ANIMAL MY SOUL">
            <a:extLst>
              <a:ext uri="{FF2B5EF4-FFF2-40B4-BE49-F238E27FC236}">
                <a16:creationId xmlns:a16="http://schemas.microsoft.com/office/drawing/2014/main" id="{4993EAB4-8823-DA36-5699-FDA471DE6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22" y="4001293"/>
            <a:ext cx="2771389" cy="277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000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411D-0AE4-23C1-7BA9-F51A1C22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result:  P</a:t>
            </a:r>
            <a:r>
              <a:rPr lang="en-US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eople have become accomplices by trusting the medical profession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306FB-F2E2-687B-9BFF-377BDB015F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85797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797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son who takes his mom to a nursing home thinks he is doing good</a:t>
            </a:r>
          </a:p>
          <a:p>
            <a:pPr marL="685797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797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mom who aborts her disabled daughter thinks she is doing good</a:t>
            </a:r>
          </a:p>
          <a:p>
            <a:pPr marL="914411" lvl="2" indent="0">
              <a:buNone/>
            </a:pP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https://www.brighteon.com/292311eb-e23b-4537-80be-b7064f48b26d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49E36-3B7E-5127-36C0-B59F5CA48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691323"/>
            <a:ext cx="5561106" cy="4485640"/>
          </a:xfrm>
        </p:spPr>
        <p:txBody>
          <a:bodyPr/>
          <a:lstStyle/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accept the narrative, one small step at a time…</a:t>
            </a:r>
          </a:p>
          <a:p>
            <a:pPr marL="0" indent="0">
              <a:buNone/>
            </a:pPr>
            <a:r>
              <a:rPr lang="en-US" sz="1050" b="1" dirty="0">
                <a:solidFill>
                  <a:srgbClr val="0C0E17"/>
                </a:solidFill>
                <a:latin typeface="Raleway" pitchFamily="2" charset="0"/>
              </a:rPr>
              <a:t>  </a:t>
            </a:r>
            <a:r>
              <a:rPr lang="en-US" sz="1050" b="1" i="0" dirty="0">
                <a:solidFill>
                  <a:srgbClr val="0C0E17"/>
                </a:solidFill>
                <a:effectLst/>
                <a:latin typeface="Raleway" pitchFamily="2" charset="0"/>
              </a:rPr>
              <a:t>This program contains outdated cultural depictions. Viewer discretion 	advised: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825D5-BD25-BEE2-5072-479D7033D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09" y="3016886"/>
            <a:ext cx="4211819" cy="2953365"/>
          </a:xfrm>
          <a:prstGeom prst="rect">
            <a:avLst/>
          </a:prstGeom>
        </p:spPr>
      </p:pic>
      <p:pic>
        <p:nvPicPr>
          <p:cNvPr id="8" name="Picture 7" descr="A baby with a bow on her head&#10;&#10;Description automatically generated">
            <a:extLst>
              <a:ext uri="{FF2B5EF4-FFF2-40B4-BE49-F238E27FC236}">
                <a16:creationId xmlns:a16="http://schemas.microsoft.com/office/drawing/2014/main" id="{85B0CFD6-59AA-7766-83EC-ADDB0C4FE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33" y="3997234"/>
            <a:ext cx="2145575" cy="2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27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1104A-8BB6-E9D4-E961-D1414A2E45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16389"/>
            <a:ext cx="11274425" cy="419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Conclusion:  We’ve been programmed from every angle and have accepted the anti-Christ system one small step at a time, replacing God.  The pursuit of The American Dream blinds us to reality. </a:t>
            </a:r>
            <a:endParaRPr lang="en-US" sz="3600" kern="100" dirty="0">
              <a:solidFill>
                <a:srgbClr val="FF000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200" kern="100" dirty="0">
              <a:solidFill>
                <a:srgbClr val="FF000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772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329C47-2D4A-F23A-99AE-67D72E859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21014"/>
          <a:stretch/>
        </p:blipFill>
        <p:spPr>
          <a:xfrm>
            <a:off x="-3028" y="116751"/>
            <a:ext cx="12191980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9F374-1D94-5147-F378-271E3490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10" y="726066"/>
            <a:ext cx="4795282" cy="5018227"/>
          </a:xfrm>
        </p:spPr>
        <p:txBody>
          <a:bodyPr anchor="ctr">
            <a:normAutofit fontScale="90000"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We’ve been programmed to believe lies – from all sides and angles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400" dirty="0"/>
            </a:b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39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3ADA0-1486-700F-68CF-84215F963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Murder is the #1 Cause of Death in the U.S. – By Design</a:t>
            </a:r>
            <a:b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(People Are Too Expensive – Satan’s Big Lie)</a:t>
            </a:r>
            <a:b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kern="100" dirty="0">
                <a:solidFill>
                  <a:srgbClr val="00206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Next…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E0C6A-4372-E050-1DAF-2647FCAEB9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4800" b="1" kern="100" dirty="0">
                <a:solidFill>
                  <a:srgbClr val="00206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What:  Repent, Get Right with God, and Shine the Light You Have</a:t>
            </a:r>
            <a:endParaRPr lang="en-US" sz="4800" kern="100" dirty="0">
              <a:solidFill>
                <a:srgbClr val="00206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800" kern="100" dirty="0">
              <a:solidFill>
                <a:srgbClr val="002060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Spotlight on a dark foggy stage">
            <a:extLst>
              <a:ext uri="{FF2B5EF4-FFF2-40B4-BE49-F238E27FC236}">
                <a16:creationId xmlns:a16="http://schemas.microsoft.com/office/drawing/2014/main" id="{1F34DA4F-9283-9689-99B6-2177326118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2E4CA-0490-585A-4A53-81C86CB996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5654" y="565846"/>
            <a:ext cx="4958128" cy="37551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dirty="0">
                <a:solidFill>
                  <a:srgbClr val="FFFFFF"/>
                </a:solidFill>
                <a:effectLst/>
              </a:rPr>
              <a:t>The setup – the anti-Christ system (review)</a:t>
            </a:r>
            <a:br>
              <a:rPr lang="en-US" dirty="0">
                <a:solidFill>
                  <a:srgbClr val="FFFFFF"/>
                </a:solidFill>
                <a:effectLst/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8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763DA8-CE3A-4B30-B2F5-0D128777F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B75A5A-FDA7-4C8E-BD65-8506C42AA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E6AFCAB-12BF-4A0B-B089-A794259D2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A59CD3-6148-DC87-C0A7-77AEE48E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599"/>
            <a:ext cx="4191000" cy="2682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dirty="0"/>
              <a:t>God gave us a free will… we default to selfishness without Him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73B034-488B-B621-EB52-77A35B6E33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127" y="3489321"/>
            <a:ext cx="5310909" cy="3262461"/>
          </a:xfrm>
        </p:spPr>
        <p:txBody>
          <a:bodyPr vert="horz" lIns="91440" tIns="45720" rIns="91440" bIns="45720" rtlCol="0">
            <a:normAutofit/>
          </a:bodyPr>
          <a:lstStyle/>
          <a:p>
            <a:pPr marL="3" indent="0" defTabSz="914400">
              <a:lnSpc>
                <a:spcPct val="100000"/>
              </a:lnSpc>
              <a:buNone/>
            </a:pPr>
            <a:r>
              <a:rPr lang="en-US" sz="2000" dirty="0">
                <a:effectLst/>
              </a:rPr>
              <a:t>What was the first recorded sin of man?  Eve wanting her own way.  The deception – you can be like God by pursing knowledge.</a:t>
            </a:r>
          </a:p>
          <a:p>
            <a:pPr marL="3" indent="0" defTabSz="914400">
              <a:lnSpc>
                <a:spcPct val="100000"/>
              </a:lnSpc>
              <a:buNone/>
            </a:pPr>
            <a:r>
              <a:rPr lang="en-US" sz="2000" dirty="0">
                <a:effectLst/>
              </a:rPr>
              <a:t>While we pursue knowledge, all kinds of evil is taking place – How is that possible?  Because the knowledge we are led to believe is actually lies, disguised as truth:  </a:t>
            </a:r>
            <a:r>
              <a:rPr lang="en-US" sz="2000" b="1" u="sng" dirty="0">
                <a:effectLst/>
              </a:rPr>
              <a:t>A barrier to the truth is believing you already have it!</a:t>
            </a:r>
          </a:p>
          <a:p>
            <a:pPr indent="-228600" defTabSz="914400"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7" name="Content Placeholder 6" descr="A window on a building&#10;&#10;Description automatically generated">
            <a:extLst>
              <a:ext uri="{FF2B5EF4-FFF2-40B4-BE49-F238E27FC236}">
                <a16:creationId xmlns:a16="http://schemas.microsoft.com/office/drawing/2014/main" id="{D9AA7A8B-5EDA-AF7A-6C3B-1357BF1B3E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38327"/>
            <a:ext cx="5881672" cy="40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33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6D44-EF9B-C605-6AE2-7A8D7220865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28206" y="1041400"/>
            <a:ext cx="9152708" cy="255524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0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0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0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Conclusion: The anti-Christ system is the perfect solution to our desire to get ahead in this world.</a:t>
            </a:r>
            <a:br>
              <a:rPr lang="en-US" sz="40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0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0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000" kern="100" dirty="0">
                <a:solidFill>
                  <a:srgbClr val="FF0000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20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763DA8-CE3A-4B30-B2F5-0D128777F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6B75A5A-FDA7-4C8E-BD65-8506C42AA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E6AFCAB-12BF-4A0B-B089-A794259D2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5301A3-DA91-19F3-B3B8-FDAC03749180}"/>
              </a:ext>
            </a:extLst>
          </p:cNvPr>
          <p:cNvSpPr txBox="1"/>
          <p:nvPr/>
        </p:nvSpPr>
        <p:spPr>
          <a:xfrm>
            <a:off x="838200" y="2316480"/>
            <a:ext cx="4190730" cy="37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>
                <a:solidFill>
                  <a:schemeClr val="tx2"/>
                </a:solidFill>
                <a:effectLst/>
                <a:latin typeface="+mj-lt"/>
              </a:rPr>
              <a:t>Fast forward to recent American history  </a:t>
            </a:r>
          </a:p>
        </p:txBody>
      </p:sp>
      <p:pic>
        <p:nvPicPr>
          <p:cNvPr id="7" name="Graphic 6" descr="History">
            <a:extLst>
              <a:ext uri="{FF2B5EF4-FFF2-40B4-BE49-F238E27FC236}">
                <a16:creationId xmlns:a16="http://schemas.microsoft.com/office/drawing/2014/main" id="{721306EA-7138-0FAD-C363-1017A1C1F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0236" y="6096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36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E6912-403A-0795-0752-7875ED5F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4921" b="11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FBF08-C962-2BF3-C554-FE14D7B35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3" y="565846"/>
            <a:ext cx="5090347" cy="4606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700" dirty="0">
                <a:solidFill>
                  <a:srgbClr val="FFFFFF"/>
                </a:solidFill>
              </a:rPr>
              <a:t>Like a magician, Satan preys on our selfishness and created a delusion, called ‘The American Dream’ to keep us chasing an illusion (we can have it all), while his real agenda was hidden in plain sight.</a:t>
            </a:r>
          </a:p>
        </p:txBody>
      </p:sp>
    </p:spTree>
    <p:extLst>
      <p:ext uri="{BB962C8B-B14F-4D97-AF65-F5344CB8AC3E}">
        <p14:creationId xmlns:p14="http://schemas.microsoft.com/office/powerpoint/2010/main" val="278834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Robot">
            <a:extLst>
              <a:ext uri="{FF2B5EF4-FFF2-40B4-BE49-F238E27FC236}">
                <a16:creationId xmlns:a16="http://schemas.microsoft.com/office/drawing/2014/main" id="{45935937-7D01-1AAE-4F66-F4FE0BF8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552" y="1109972"/>
            <a:ext cx="4724400" cy="472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B7E51-17B1-AFE4-FB41-E80D17E419CD}"/>
              </a:ext>
            </a:extLst>
          </p:cNvPr>
          <p:cNvSpPr txBox="1"/>
          <p:nvPr/>
        </p:nvSpPr>
        <p:spPr>
          <a:xfrm>
            <a:off x="5597901" y="1633778"/>
            <a:ext cx="5867022" cy="3928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800" b="1" dirty="0">
                <a:effectLst/>
              </a:rPr>
              <a:t>Wanting our own way has us believing in all kinds of lies because we’ve put our trust in men, as a result of wanting our own way.  The American Dream preys on our selfish nature.  Why do I know?  This is what I chased most of my life.  </a:t>
            </a:r>
          </a:p>
        </p:txBody>
      </p:sp>
    </p:spTree>
    <p:extLst>
      <p:ext uri="{BB962C8B-B14F-4D97-AF65-F5344CB8AC3E}">
        <p14:creationId xmlns:p14="http://schemas.microsoft.com/office/powerpoint/2010/main" val="3791772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67450-E90C-07A3-2931-BFCECC93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 what?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7F945D6-6176-96AB-210A-91BEF2442D3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71192118"/>
              </p:ext>
            </p:extLst>
          </p:nvPr>
        </p:nvGraphicFramePr>
        <p:xfrm>
          <a:off x="458695" y="1825625"/>
          <a:ext cx="55611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D2B32-24A4-B318-93B3-152D20C4A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539930"/>
            <a:ext cx="5844310" cy="5952309"/>
          </a:xfrm>
        </p:spPr>
        <p:txBody>
          <a:bodyPr>
            <a:normAutofit fontScale="85000" lnSpcReduction="20000"/>
          </a:bodyPr>
          <a:lstStyle/>
          <a:p>
            <a:pPr marL="685797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kern="100" dirty="0">
                <a:effectLst/>
                <a:latin typeface="Blackadder ITC" panose="04020505051007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God gave us a warning, as He always does: Jeremiah 17:4 – 5 (in part): </a:t>
            </a:r>
            <a:r>
              <a:rPr lang="en-US" sz="3300" b="1" kern="100" dirty="0">
                <a:solidFill>
                  <a:srgbClr val="000000"/>
                </a:solidFill>
                <a:effectLst/>
                <a:latin typeface="Blackadder ITC" panose="04020505051007020D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Through your own fault you will lose the inheritance I gave you.  I will enslave you to your enemies in a land you do not know; Cursed is the one who trusts in man, who draws strength from mere flesh and whose heart turns away from the Lord.</a:t>
            </a:r>
          </a:p>
          <a:p>
            <a:pPr marL="685797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300" b="1" kern="100" dirty="0">
              <a:solidFill>
                <a:srgbClr val="000000"/>
              </a:solidFill>
              <a:effectLst/>
              <a:latin typeface="Blackadder ITC" panose="04020505051007020D02" pitchFamily="8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797" indent="0">
              <a:spcBef>
                <a:spcPts val="0"/>
              </a:spcBef>
              <a:buNone/>
            </a:pPr>
            <a:r>
              <a:rPr lang="en-US" sz="3300" b="1" kern="100" dirty="0">
                <a:effectLst/>
                <a:latin typeface="Blackadder ITC" panose="04020505051007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Is God against our plans?  No, Proverbs 16:9  </a:t>
            </a:r>
            <a:r>
              <a:rPr lang="en-US" sz="3300" b="1" kern="100" dirty="0">
                <a:solidFill>
                  <a:srgbClr val="000000"/>
                </a:solidFill>
                <a:effectLst/>
                <a:latin typeface="Blackadder ITC" panose="04020505051007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 man’s heart plans his way, but the Lord determines his steps.  Same as He is not against knowledge Hosea 4:6.  He’s against our plans and quest for knowledge replacing Him.</a:t>
            </a:r>
            <a:endParaRPr lang="en-US" sz="3300" b="1" kern="100" dirty="0">
              <a:effectLst/>
              <a:latin typeface="Blackadder ITC" panose="04020505051007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797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78858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LightSeed_2SEEDS">
      <a:dk1>
        <a:srgbClr val="000000"/>
      </a:dk1>
      <a:lt1>
        <a:srgbClr val="FFFFFF"/>
      </a:lt1>
      <a:dk2>
        <a:srgbClr val="302E1B"/>
      </a:dk2>
      <a:lt2>
        <a:srgbClr val="F0F1F3"/>
      </a:lt2>
      <a:accent1>
        <a:srgbClr val="A8A15F"/>
      </a:accent1>
      <a:accent2>
        <a:srgbClr val="C6976B"/>
      </a:accent2>
      <a:accent3>
        <a:srgbClr val="96A86F"/>
      </a:accent3>
      <a:accent4>
        <a:srgbClr val="62AD90"/>
      </a:accent4>
      <a:accent5>
        <a:srgbClr val="71AAAB"/>
      </a:accent5>
      <a:accent6>
        <a:srgbClr val="71A1C8"/>
      </a:accent6>
      <a:hlink>
        <a:srgbClr val="6B72AF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12730</TotalTime>
  <Words>2149</Words>
  <Application>Microsoft Office PowerPoint</Application>
  <PresentationFormat>Widescreen</PresentationFormat>
  <Paragraphs>122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Avenir Next LT Pro</vt:lpstr>
      <vt:lpstr>AvenirNext LT Pro Medium</vt:lpstr>
      <vt:lpstr>Berlin Sans FB Demi</vt:lpstr>
      <vt:lpstr>Blackadder ITC</vt:lpstr>
      <vt:lpstr>Calibri</vt:lpstr>
      <vt:lpstr>Raleway</vt:lpstr>
      <vt:lpstr>Sabon Next LT</vt:lpstr>
      <vt:lpstr>DappledVTI</vt:lpstr>
      <vt:lpstr>Medical Murder is the #1 Cause of Death in the U.S. – By Design (People Are Too Expensive – Satan’s Big Lie) </vt:lpstr>
      <vt:lpstr>Facts:</vt:lpstr>
      <vt:lpstr>The setup – the anti-Christ system (review) </vt:lpstr>
      <vt:lpstr>God gave us a free will… we default to selfishness without Him</vt:lpstr>
      <vt:lpstr>    Conclusion: The anti-Christ system is the perfect solution to our desire to get ahead in this world.    </vt:lpstr>
      <vt:lpstr>PowerPoint Presentation</vt:lpstr>
      <vt:lpstr>Like a magician, Satan preys on our selfishness and created a delusion, called ‘The American Dream’ to keep us chasing an illusion (we can have it all), while his real agenda was hidden in plain sight.</vt:lpstr>
      <vt:lpstr>PowerPoint Presentation</vt:lpstr>
      <vt:lpstr>Like what?</vt:lpstr>
      <vt:lpstr>What is the American Dream? </vt:lpstr>
      <vt:lpstr>By chasing the American dream, we’ve been deceived</vt:lpstr>
      <vt:lpstr>It is written in "The Elements of Ecclesiastical Law", no law exists in US without the pope's approval</vt:lpstr>
      <vt:lpstr>“Voluntary” consent in the ‘land of the fee and home of the slave’ is an illusion…  https://www.bitchute.com/video/s8LQZElrHtMl/ </vt:lpstr>
      <vt:lpstr>We can’t be involuntary slaves!</vt:lpstr>
      <vt:lpstr>What did we get in trade?</vt:lpstr>
      <vt:lpstr>PowerPoint Presentation</vt:lpstr>
      <vt:lpstr>PowerPoint Presentation</vt:lpstr>
      <vt:lpstr>The end game: Zombies Pursue Fake Money</vt:lpstr>
      <vt:lpstr>We have voluntarily submitted to the anti-Christ system believing the false prophet system would protect us – the ultimate replacement of God – NO MORE!  Know the enemy. https://youtu.be/GuPZ5nAFjVc?si=7i4r9jkskB_LFJEZ</vt:lpstr>
      <vt:lpstr>It is easier to fool someone than convince them that they have been fooled – Mark Twain</vt:lpstr>
      <vt:lpstr>PowerPoint Presentation</vt:lpstr>
      <vt:lpstr>PowerPoint Presentation</vt:lpstr>
      <vt:lpstr>Review…Satan’s use of government puppets</vt:lpstr>
      <vt:lpstr>More tricks in the playbook</vt:lpstr>
      <vt:lpstr>Even more…</vt:lpstr>
      <vt:lpstr>The result:  People have become accomplices by trusting the medical profession</vt:lpstr>
      <vt:lpstr>PowerPoint Presentation</vt:lpstr>
      <vt:lpstr>We’ve been programmed to believe lies – from all sides and angles    </vt:lpstr>
      <vt:lpstr>           Medical Murder is the #1 Cause of Death in the U.S. – By Design (People Are Too Expensive – Satan’s Big Lie)  Up Next…</vt:lpstr>
    </vt:vector>
  </TitlesOfParts>
  <Company>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Hospitals are the Killing Fields</dc:title>
  <dc:creator>Kevin Tuttle</dc:creator>
  <cp:lastModifiedBy>Scott Schara</cp:lastModifiedBy>
  <cp:revision>120</cp:revision>
  <dcterms:created xsi:type="dcterms:W3CDTF">2022-07-26T14:20:47Z</dcterms:created>
  <dcterms:modified xsi:type="dcterms:W3CDTF">2023-10-17T16:58:56Z</dcterms:modified>
</cp:coreProperties>
</file>